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73" r:id="rId11"/>
    <p:sldId id="274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8" autoAdjust="0"/>
  </p:normalViewPr>
  <p:slideViewPr>
    <p:cSldViewPr>
      <p:cViewPr>
        <p:scale>
          <a:sx n="73" d="100"/>
          <a:sy n="73" d="100"/>
        </p:scale>
        <p:origin x="-121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EE98AF-4343-4A02-983F-B21397CB9DCF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725A2B-1346-41EA-AF83-6DF851BBDF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t.upt.ro/~rraul/lab_an1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688" y="2276872"/>
            <a:ext cx="5904656" cy="1470025"/>
          </a:xfrm>
        </p:spPr>
        <p:txBody>
          <a:bodyPr/>
          <a:lstStyle/>
          <a:p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Coeficientul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 corelaţie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80112" y="587727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Salvina Cornelia Ihoş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5873181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27.05.2015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287" y="332656"/>
            <a:ext cx="2665442" cy="1035914"/>
          </a:xfrm>
          <a:prstGeom prst="rect">
            <a:avLst/>
          </a:prstGeom>
        </p:spPr>
      </p:pic>
      <p:sp>
        <p:nvSpPr>
          <p:cNvPr id="7" name="CasetăText 6"/>
          <p:cNvSpPr txBox="1"/>
          <p:nvPr/>
        </p:nvSpPr>
        <p:spPr>
          <a:xfrm>
            <a:off x="2123728" y="6372036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WORKSHOP-UL: Biostatistica în contextul agriculturii de precizie</a:t>
            </a: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2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0533749"/>
              </p:ext>
            </p:extLst>
          </p:nvPr>
        </p:nvGraphicFramePr>
        <p:xfrm>
          <a:off x="1835696" y="332656"/>
          <a:ext cx="4896544" cy="2806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Worksheet" r:id="rId3" imgW="3057441" imgH="1752676" progId="Excel.Sheet.12">
                  <p:embed/>
                </p:oleObj>
              </mc:Choice>
              <mc:Fallback>
                <p:oleObj name="Worksheet" r:id="rId3" imgW="3057441" imgH="175267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5696" y="332656"/>
                        <a:ext cx="4896544" cy="2806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06655" y="3717032"/>
                <a:ext cx="7488832" cy="729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b="0" i="1" smtClean="0">
                          <a:latin typeface="Cambria Math"/>
                        </a:rPr>
                        <m:t>𝑟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7∗844−28∗168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7∗140−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28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7∗5112−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168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rad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=0,989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55" y="3717032"/>
                <a:ext cx="7488832" cy="7290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544255" y="450912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 &lt; 30 </a:t>
            </a:r>
            <a:r>
              <a:rPr lang="en-US" i="1" dirty="0" smtClean="0"/>
              <a:t>=&gt;</a:t>
            </a:r>
            <a:r>
              <a:rPr lang="en-US" dirty="0" smtClean="0"/>
              <a:t> </a:t>
            </a:r>
            <a:r>
              <a:rPr lang="en-US" dirty="0" err="1" smtClean="0"/>
              <a:t>distribu</a:t>
            </a:r>
            <a:r>
              <a:rPr lang="ro-RO" dirty="0" smtClean="0"/>
              <a:t>ţie Student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115693" y="4894565"/>
                <a:ext cx="4464496" cy="910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ro-RO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0,989 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7−2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0,989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r>
                        <a:rPr lang="en-US" b="0" i="0" smtClean="0">
                          <a:latin typeface="Cambria Math"/>
                        </a:rPr>
                        <m:t>=15,016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93" y="4894565"/>
                <a:ext cx="4464496" cy="9106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544254" y="5867980"/>
                <a:ext cx="19051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𝐺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  <m:r>
                        <a:rPr lang="en-US" b="0" i="1" smtClean="0">
                          <a:latin typeface="Cambria Math"/>
                        </a:rPr>
                        <m:t>. =7−2=5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254" y="5867980"/>
                <a:ext cx="190513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629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1486525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Conform </a:t>
            </a:r>
            <a:r>
              <a:rPr lang="en-US" dirty="0" err="1" smtClean="0"/>
              <a:t>tabelului</a:t>
            </a:r>
            <a:r>
              <a:rPr lang="en-US" dirty="0" smtClean="0"/>
              <a:t>, </a:t>
            </a:r>
            <a:r>
              <a:rPr lang="en-US" dirty="0" err="1" smtClean="0"/>
              <a:t>pentru</a:t>
            </a:r>
            <a:r>
              <a:rPr lang="en-US" dirty="0" smtClean="0"/>
              <a:t> G.L. = 5 </a:t>
            </a:r>
            <a:r>
              <a:rPr lang="en-US" dirty="0" err="1" smtClean="0"/>
              <a:t>avem</a:t>
            </a:r>
            <a:r>
              <a:rPr lang="en-US" dirty="0"/>
              <a:t> </a:t>
            </a:r>
            <a:endParaRPr lang="en-US" dirty="0" smtClean="0"/>
          </a:p>
          <a:p>
            <a:r>
              <a:rPr lang="el-GR" dirty="0" smtClean="0"/>
              <a:t>α</a:t>
            </a:r>
            <a:r>
              <a:rPr lang="en-US" dirty="0" smtClean="0"/>
              <a:t> = 5% =&gt; (-2,571; 2,571) , </a:t>
            </a:r>
            <a:r>
              <a:rPr lang="el-GR" dirty="0" smtClean="0"/>
              <a:t>α</a:t>
            </a:r>
            <a:r>
              <a:rPr lang="en-US" dirty="0" smtClean="0"/>
              <a:t> = 1% =&gt; (-4,023; 4,023)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0" y="2441860"/>
            <a:ext cx="5940152" cy="228328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259632" y="500388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Există diferenţe semnificative intre r şi 0 cu eroare de 1%.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1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32656"/>
            <a:ext cx="4464496" cy="61443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34346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3" y="1052736"/>
            <a:ext cx="3528393" cy="22331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71" y="4149080"/>
            <a:ext cx="8161964" cy="106913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4967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68" y="1728100"/>
            <a:ext cx="8385389" cy="3401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749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052736"/>
            <a:ext cx="3600400" cy="47091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9600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96752"/>
            <a:ext cx="8238154" cy="42484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37788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80728"/>
            <a:ext cx="8088170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28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Bibliografie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o-RO" dirty="0" smtClean="0"/>
              <a:t>BOLDEA M. ─ </a:t>
            </a:r>
            <a:r>
              <a:rPr lang="ro-RO" i="1" dirty="0" smtClean="0"/>
              <a:t>Probabilităţi şi statistică matematică – teorie şi aplicaţii</a:t>
            </a:r>
            <a:r>
              <a:rPr lang="ro-RO" dirty="0" smtClean="0"/>
              <a:t>, Editura MIRTON Timişoara, 2010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http://www.aut.upt.ro/~rraul/lab_an1.html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01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7467600" cy="1143000"/>
          </a:xfrm>
        </p:spPr>
        <p:txBody>
          <a:bodyPr/>
          <a:lstStyle/>
          <a:p>
            <a:r>
              <a:rPr lang="ro-RO" dirty="0" smtClean="0">
                <a:solidFill>
                  <a:schemeClr val="tx1"/>
                </a:solidFill>
              </a:rPr>
              <a:t>Mulţumesc pentru atenţie!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87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467600" cy="5472608"/>
          </a:xfrm>
        </p:spPr>
        <p:txBody>
          <a:bodyPr>
            <a:normAutofit fontScale="92500" lnSpcReduction="10000"/>
          </a:bodyPr>
          <a:lstStyle/>
          <a:p>
            <a:r>
              <a:rPr lang="ro-RO" dirty="0" smtClean="0"/>
              <a:t>Coeficientul de corelaţie se foloseşte la compararea a două şiruri de valori cu caracter diferit pentru a stabili daca există legătură între ele</a:t>
            </a:r>
          </a:p>
          <a:p>
            <a:r>
              <a:rPr lang="ro-RO" dirty="0" smtClean="0"/>
              <a:t>Între diferite fenomene pot exista legături foarte strânse numite legături funcţionale, caracterizate matematic printr-o funcţie y = f(x), cum ar fi volumul unei sfere şi raza sa</a:t>
            </a:r>
          </a:p>
          <a:p>
            <a:r>
              <a:rPr lang="ro-RO" dirty="0" smtClean="0"/>
              <a:t>În biologie chiar dacă între două mărimi cuplate exista legaturi strânse, asupra fiecăreia dintre ele îşi exercită influenţa o </a:t>
            </a:r>
            <a:r>
              <a:rPr lang="ro-RO" dirty="0" smtClean="0"/>
              <a:t>mulțime </a:t>
            </a:r>
            <a:r>
              <a:rPr lang="ro-RO" dirty="0" smtClean="0"/>
              <a:t>de alţi factori, iar legatura poate fi acoperită de fluctuaţiile întâmplătoare</a:t>
            </a:r>
          </a:p>
          <a:p>
            <a:r>
              <a:rPr lang="ro-RO" dirty="0"/>
              <a:t>De asemenea, între două mărimi poate să nu existe nici o legătură, ele fiind independente. Între aceste două situaţii </a:t>
            </a:r>
            <a:r>
              <a:rPr lang="ro-RO" dirty="0" smtClean="0"/>
              <a:t>extreme </a:t>
            </a:r>
            <a:r>
              <a:rPr lang="ro-RO" dirty="0"/>
              <a:t>pot exista şi cazuri intermediare, adică să existe anumite legături mai mult sau mai puţin slabe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22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04800" y="1628800"/>
            <a:ext cx="7467600" cy="3960440"/>
          </a:xfrm>
        </p:spPr>
        <p:txBody>
          <a:bodyPr>
            <a:noAutofit/>
          </a:bodyPr>
          <a:lstStyle/>
          <a:p>
            <a:r>
              <a:rPr lang="ro-RO" sz="2200" dirty="0" smtClean="0"/>
              <a:t>Coeficientul de corelaţie este cel care măsoară gradul de independenţă dintre două caractere</a:t>
            </a:r>
          </a:p>
          <a:p>
            <a:r>
              <a:rPr lang="ro-RO" sz="2200" dirty="0" smtClean="0"/>
              <a:t>Dacă coeficientul de corelaţie are valoarea 1 spunem că cele două marimi depind unda de alta şi ele cresc în acelaşi sens</a:t>
            </a:r>
          </a:p>
          <a:p>
            <a:r>
              <a:rPr lang="ro-RO" sz="2200" dirty="0"/>
              <a:t>Dacă coeficientul de corelaţie are valoarea </a:t>
            </a:r>
            <a:r>
              <a:rPr lang="ro-RO" sz="2200" dirty="0" smtClean="0"/>
              <a:t>-1 </a:t>
            </a:r>
            <a:r>
              <a:rPr lang="ro-RO" sz="2200" dirty="0"/>
              <a:t>spunem că cele două marimi depind </a:t>
            </a:r>
            <a:r>
              <a:rPr lang="ro-RO" sz="2200" dirty="0" smtClean="0"/>
              <a:t>una </a:t>
            </a:r>
            <a:r>
              <a:rPr lang="ro-RO" sz="2200" dirty="0"/>
              <a:t>de </a:t>
            </a:r>
            <a:r>
              <a:rPr lang="ro-RO" sz="2200" dirty="0" smtClean="0"/>
              <a:t>alta, dar se modifică invers proporţional</a:t>
            </a:r>
          </a:p>
          <a:p>
            <a:r>
              <a:rPr lang="ro-RO" sz="2200" dirty="0" smtClean="0"/>
              <a:t>Dacă coeficientul de corelaţie are valoarea 0 spunem că cele doua mărimi sunt independente</a:t>
            </a:r>
            <a:endParaRPr lang="ro-RO" sz="2200" dirty="0"/>
          </a:p>
        </p:txBody>
      </p:sp>
    </p:spTree>
    <p:extLst>
      <p:ext uri="{BB962C8B-B14F-4D97-AF65-F5344CB8AC3E}">
        <p14:creationId xmlns:p14="http://schemas.microsoft.com/office/powerpoint/2010/main" val="18524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488832" cy="864096"/>
          </a:xfrm>
        </p:spPr>
        <p:txBody>
          <a:bodyPr>
            <a:normAutofit/>
          </a:bodyPr>
          <a:lstStyle/>
          <a:p>
            <a:r>
              <a:rPr lang="ro-RO" sz="2200" dirty="0" smtClean="0"/>
              <a:t>Coeficientul de corelaţie se poate calcula prin două moduri: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75656" y="1763014"/>
                <a:ext cx="6336704" cy="104509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600" b="0" i="1" smtClean="0">
                          <a:latin typeface="Cambria Math"/>
                        </a:rPr>
                        <m:t>𝑟</m:t>
                      </m:r>
                      <m:r>
                        <a:rPr lang="en-US" sz="2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6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6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600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600" b="0" i="1" smtClean="0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US" sz="2600" b="0" i="1" smtClean="0">
                                  <a:latin typeface="Cambria Math"/>
                                </a:rPr>
                                <m:t>)(</m:t>
                              </m:r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600" b="0" i="1" smtClean="0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en-US" sz="26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nary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600" b="0" i="1" smtClean="0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sz="2600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US" sz="26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600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600" b="0" i="1" smtClean="0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600" b="0" i="1" smtClean="0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600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 </m:t>
                                  </m:r>
                                  <m:nary>
                                    <m:naryPr>
                                      <m:chr m:val="∑"/>
                                      <m:ctrlPr>
                                        <a:rPr lang="en-US" sz="2600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sz="26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en-US" sz="2600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600" b="0" i="1" smtClean="0"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600" b="0" i="1" smtClean="0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e>
                                          </m:acc>
                                          <m:r>
                                            <a:rPr lang="en-US" sz="2600" b="0" i="1" smtClean="0"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r>
                                            <a:rPr lang="en-US" sz="26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nary>
                                </m:e>
                              </m:nary>
                            </m:e>
                          </m:rad>
                        </m:den>
                      </m:f>
                    </m:oMath>
                  </m:oMathPara>
                </a14:m>
                <a:endParaRPr lang="en-US" sz="2600" b="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763014"/>
                <a:ext cx="6336704" cy="10450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23184" y="3212976"/>
            <a:ext cx="7385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/>
              <a:t>sau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520" y="4005063"/>
                <a:ext cx="8347413" cy="137473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1" smtClean="0">
                          <a:latin typeface="Cambria Math"/>
                        </a:rPr>
                        <m:t>𝑟</m:t>
                      </m:r>
                      <m:r>
                        <a:rPr lang="en-US" sz="2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0" i="1" smtClean="0">
                              <a:latin typeface="Cambria Math"/>
                            </a:rPr>
                            <m:t>𝑛</m:t>
                          </m:r>
                          <m:nary>
                            <m:naryPr>
                              <m:chr m:val="∑"/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6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6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600" b="0" i="1" smtClean="0">
                                  <a:latin typeface="Cambria Math"/>
                                </a:rPr>
                                <m:t> </m:t>
                              </m:r>
                            </m:e>
                          </m:nary>
                          <m:r>
                            <a:rPr lang="en-US" sz="2600" b="0" i="1" smtClean="0">
                              <a:latin typeface="Cambria Math"/>
                            </a:rPr>
                            <m:t>− </m:t>
                          </m:r>
                          <m:nary>
                            <m:naryPr>
                              <m:chr m:val="∑"/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6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6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nary>
                            <m:naryPr>
                              <m:chr m:val="∑"/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6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26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6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6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𝑛</m:t>
                                  </m:r>
                                  <m:nary>
                                    <m:naryPr>
                                      <m:chr m:val="∑"/>
                                      <m:ctrlPr>
                                        <a:rPr lang="en-US" sz="2600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sz="26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bSup>
                                        <m:sSubSupPr>
                                          <m:ctrlPr>
                                            <a:rPr lang="en-US" sz="2600" b="0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  <m:sub/>
                                        <m:sup>
                                          <m:r>
                                            <a:rPr lang="en-US" sz="26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bSup>
                                    </m:e>
                                  </m:nary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2600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600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nary>
                                            <m:naryPr>
                                              <m:chr m:val="∑"/>
                                              <m:ctrlP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3"/>
                                                </m:rP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𝑛</m:t>
                                              </m:r>
                                            </m:sup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sz="2600" b="0" i="1" smtClean="0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600" b="0" i="1" smtClean="0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600" b="0" i="1" smtClean="0">
                                                      <a:latin typeface="Cambria Math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</m:e>
                                          </m:nary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6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𝑛</m:t>
                                  </m:r>
                                  <m:nary>
                                    <m:naryPr>
                                      <m:chr m:val="∑"/>
                                      <m:ctrlPr>
                                        <a:rPr lang="en-US" sz="2600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sz="26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en-US" sz="2600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en-US" sz="26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nary>
                                  <m:r>
                                    <a:rPr lang="en-US" sz="2600" b="0" i="1" smtClean="0">
                                      <a:latin typeface="Cambria Math"/>
                                    </a:rPr>
                                    <m:t> − </m:t>
                                  </m:r>
                                  <m:sSup>
                                    <m:sSupPr>
                                      <m:ctrlPr>
                                        <a:rPr lang="en-US" sz="2600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600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nary>
                                            <m:naryPr>
                                              <m:chr m:val="∑"/>
                                              <m:ctrlP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3"/>
                                                </m:rP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600" b="0" i="1" smtClean="0">
                                                  <a:latin typeface="Cambria Math"/>
                                                </a:rPr>
                                                <m:t>𝑛</m:t>
                                              </m:r>
                                            </m:sup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sz="2600" b="0" i="1" smtClean="0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600" b="0" i="1" smtClean="0">
                                                      <a:latin typeface="Cambria Math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600" b="0" i="1" smtClean="0">
                                                      <a:latin typeface="Cambria Math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</m:e>
                                          </m:nary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6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005063"/>
                <a:ext cx="8347413" cy="137473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046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467600" cy="1008112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Pentru</a:t>
            </a:r>
            <a:r>
              <a:rPr lang="en-US" sz="2200" dirty="0" smtClean="0"/>
              <a:t> re</a:t>
            </a:r>
            <a:r>
              <a:rPr lang="ro-RO" sz="2200" dirty="0" smtClean="0"/>
              <a:t>zolvare, formulei scurte îi corespunde un tabel lung şi celei lungi un tabel scurt: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4373336"/>
                  </p:ext>
                </p:extLst>
              </p:nvPr>
            </p:nvGraphicFramePr>
            <p:xfrm>
              <a:off x="251519" y="1988840"/>
              <a:ext cx="8352928" cy="8028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4057"/>
                    <a:gridCol w="504056"/>
                    <a:gridCol w="864096"/>
                    <a:gridCol w="936104"/>
                    <a:gridCol w="1944216"/>
                    <a:gridCol w="1872208"/>
                    <a:gridCol w="1728191"/>
                  </a:tblGrid>
                  <a:tr h="43204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ro-RO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ro-RO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solidFill>
                                      <a:schemeClr val="tx1">
                                        <a:lumMod val="85000"/>
                                        <a:lumOff val="15000"/>
                                      </a:schemeClr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</m:d>
                                <m:d>
                                  <m:dPr>
                                    <m:ctrlPr>
                                      <a:rPr lang="en-US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1800" b="0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  <m:r>
                                      <m:rPr>
                                        <m:nor/>
                                      </m:rPr>
                                      <a:rPr lang="en-US" dirty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</a:rPr>
                                      <m:t> 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1800" b="0" i="1" smtClean="0">
                                                <a:solidFill>
                                                  <a:schemeClr val="tx1">
                                                    <a:lumMod val="85000"/>
                                                    <a:lumOff val="15000"/>
                                                  </a:schemeClr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chemeClr val="tx1">
                                                    <a:lumMod val="85000"/>
                                                    <a:lumOff val="15000"/>
                                                  </a:schemeClr>
                                                </a:solidFill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b="0" i="1" smtClean="0">
                                                <a:solidFill>
                                                  <a:schemeClr val="tx1">
                                                    <a:lumMod val="85000"/>
                                                    <a:lumOff val="15000"/>
                                                  </a:schemeClr>
                                                </a:solidFill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1800" b="0" i="1" smtClean="0">
                                                <a:solidFill>
                                                  <a:schemeClr val="tx1">
                                                    <a:lumMod val="85000"/>
                                                    <a:lumOff val="15000"/>
                                                  </a:schemeClr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chemeClr val="tx1">
                                                    <a:lumMod val="85000"/>
                                                    <a:lumOff val="15000"/>
                                                  </a:schemeClr>
                                                </a:solidFill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  <m:r>
                                          <m:rPr>
                                            <m:nor/>
                                          </m:rPr>
                                          <a:rPr lang="en-US" dirty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</a:rPr>
                                          <m:t> 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1800" b="0" i="1" smtClean="0">
                                                <a:solidFill>
                                                  <a:schemeClr val="tx1">
                                                    <a:lumMod val="85000"/>
                                                    <a:lumOff val="15000"/>
                                                  </a:schemeClr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chemeClr val="tx1">
                                                    <a:lumMod val="85000"/>
                                                    <a:lumOff val="15000"/>
                                                  </a:schemeClr>
                                                </a:solidFill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b="0" i="1" smtClean="0">
                                                <a:solidFill>
                                                  <a:schemeClr val="tx1">
                                                    <a:lumMod val="85000"/>
                                                    <a:lumOff val="15000"/>
                                                  </a:schemeClr>
                                                </a:solidFill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1800" b="0" i="1" smtClean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1800" b="0" i="1" smtClean="0">
                                                <a:solidFill>
                                                  <a:schemeClr val="tx1">
                                                    <a:lumMod val="85000"/>
                                                    <a:lumOff val="15000"/>
                                                  </a:schemeClr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1800" b="0" i="1" smtClean="0">
                                                <a:solidFill>
                                                  <a:schemeClr val="tx1">
                                                    <a:lumMod val="85000"/>
                                                    <a:lumOff val="15000"/>
                                                  </a:schemeClr>
                                                </a:solidFill>
                                                <a:latin typeface="Cambria Math"/>
                                              </a:rPr>
                                              <m:t>𝑦</m:t>
                                            </m:r>
                                          </m:e>
                                        </m:acc>
                                        <m:r>
                                          <m:rPr>
                                            <m:nor/>
                                          </m:rPr>
                                          <a:rPr lang="en-US" dirty="0">
                                            <a:solidFill>
                                              <a:schemeClr val="tx1">
                                                <a:lumMod val="85000"/>
                                                <a:lumOff val="15000"/>
                                              </a:schemeClr>
                                            </a:solidFill>
                                          </a:rPr>
                                          <m:t> 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1" i="1" smtClean="0">
                                        <a:solidFill>
                                          <a:schemeClr val="tx1">
                                            <a:lumMod val="85000"/>
                                            <a:lumOff val="1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4373336"/>
                  </p:ext>
                </p:extLst>
              </p:nvPr>
            </p:nvGraphicFramePr>
            <p:xfrm>
              <a:off x="251519" y="1988840"/>
              <a:ext cx="8352928" cy="8028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04057"/>
                    <a:gridCol w="504056"/>
                    <a:gridCol w="864096"/>
                    <a:gridCol w="936104"/>
                    <a:gridCol w="1944216"/>
                    <a:gridCol w="1872208"/>
                    <a:gridCol w="1728191"/>
                  </a:tblGrid>
                  <a:tr h="4320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r="-1551807" b="-859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01220" r="-1470732" b="-859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16197" r="-749296" b="-859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99351" r="-590909" b="-859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44969" r="-186164" b="-859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52922" r="-92208" b="-859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84099" r="-353" b="-85915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3347864" y="3356992"/>
            <a:ext cx="15121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200" dirty="0" smtClean="0"/>
              <a:t>respectiv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6037957"/>
                  </p:ext>
                </p:extLst>
              </p:nvPr>
            </p:nvGraphicFramePr>
            <p:xfrm>
              <a:off x="1331640" y="4437112"/>
              <a:ext cx="6096000" cy="73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/>
                    <a:gridCol w="1219200"/>
                    <a:gridCol w="1219200"/>
                    <a:gridCol w="1219200"/>
                    <a:gridCol w="1219200"/>
                  </a:tblGrid>
                  <a:tr h="149735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ro-RO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ro-RO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6037957"/>
                  </p:ext>
                </p:extLst>
              </p:nvPr>
            </p:nvGraphicFramePr>
            <p:xfrm>
              <a:off x="1331640" y="4437112"/>
              <a:ext cx="6096000" cy="73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19200"/>
                    <a:gridCol w="1219200"/>
                    <a:gridCol w="1219200"/>
                    <a:gridCol w="1219200"/>
                    <a:gridCol w="1219200"/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667" r="-400500" b="-1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00000" t="-1667" r="-300500" b="-1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0000" t="-1667" r="-200500" b="-1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00000" t="-1667" r="-100500" b="-10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00000" t="-1667" r="-500" b="-101667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b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541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04800" y="1219544"/>
            <a:ext cx="7467600" cy="4873752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Coeficientul</a:t>
            </a:r>
            <a:r>
              <a:rPr lang="en-US" sz="2200" dirty="0" smtClean="0"/>
              <a:t> de </a:t>
            </a:r>
            <a:r>
              <a:rPr lang="en-US" sz="2200" dirty="0" err="1" smtClean="0"/>
              <a:t>corela</a:t>
            </a:r>
            <a:r>
              <a:rPr lang="ro-RO" sz="2200" dirty="0" smtClean="0"/>
              <a:t>ţie se calculează pentru două variabile aleatoare de selectie cuplate, ceea ce înseamnă ca acest coeficient de corelaţie este şi el o variabilă aleatoare cu o funcţie de distribuţie</a:t>
            </a:r>
          </a:p>
          <a:p>
            <a:r>
              <a:rPr lang="ro-RO" sz="2200" dirty="0" smtClean="0"/>
              <a:t>Din această cauză se pune problema testării lui r pentru a se determina </a:t>
            </a:r>
            <a:r>
              <a:rPr lang="ro-RO" sz="2200" dirty="0" smtClean="0"/>
              <a:t>în </a:t>
            </a:r>
            <a:r>
              <a:rPr lang="ro-RO" sz="2200" dirty="0" smtClean="0"/>
              <a:t>ce măsură este el diferit de 0 în mod semnificativ</a:t>
            </a:r>
          </a:p>
          <a:p>
            <a:r>
              <a:rPr lang="ro-RO" sz="2200" dirty="0" smtClean="0"/>
              <a:t>Testarea lui r este necesară deoarece r poate avea o valoare </a:t>
            </a:r>
            <a:r>
              <a:rPr lang="ro-RO" sz="2200" dirty="0" smtClean="0"/>
              <a:t>mare </a:t>
            </a:r>
            <a:r>
              <a:rPr lang="ro-RO" sz="2200" dirty="0" smtClean="0"/>
              <a:t>fară a fi semnificativ diferit de 0 sau poate avea o valoare </a:t>
            </a:r>
            <a:r>
              <a:rPr lang="ro-RO" sz="2200" dirty="0" smtClean="0"/>
              <a:t>mică</a:t>
            </a:r>
            <a:r>
              <a:rPr lang="ro-RO" sz="2200" dirty="0" smtClean="0"/>
              <a:t>, fiind în acelaşi timp semnificativ diferit de 0</a:t>
            </a:r>
          </a:p>
          <a:p>
            <a:r>
              <a:rPr lang="ro-RO" sz="2200" dirty="0" smtClean="0"/>
              <a:t>Se aplica testul ipotezei nule în compararea lui r cu 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4593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776808" y="1651592"/>
                <a:ext cx="7467600" cy="4873752"/>
              </a:xfrm>
            </p:spPr>
            <p:txBody>
              <a:bodyPr>
                <a:normAutofit/>
              </a:bodyPr>
              <a:lstStyle/>
              <a:p>
                <a:r>
                  <a:rPr lang="ro-RO" sz="2200" dirty="0" smtClean="0"/>
                  <a:t>În cazul în care volumul eşantionului n este mai mare ca 100 avem: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o-RO" sz="2200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ro-RO" sz="2200" b="0" i="1" smtClean="0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𝑟</m:t>
                    </m:r>
                    <m:rad>
                      <m:radPr>
                        <m:degHide m:val="on"/>
                        <m:ctrlPr>
                          <a:rPr lang="en-US" sz="2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2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200" b="0" i="1" smtClean="0">
                            <a:latin typeface="Cambria Math"/>
                          </a:rPr>
                          <m:t>−1</m:t>
                        </m:r>
                      </m:e>
                    </m:rad>
                  </m:oMath>
                </a14:m>
                <a:endParaRPr lang="en-US" sz="2200" dirty="0" smtClean="0"/>
              </a:p>
              <a:p>
                <a:r>
                  <a:rPr lang="ro-RO" sz="2200" dirty="0" smtClean="0"/>
                  <a:t>În cazul în care avem 30 ≤ n ≤ 100, pentru a obţine normalitatea se foloseşte transformata </a:t>
                </a:r>
                <a:r>
                  <a:rPr lang="ro-RO" sz="2200" dirty="0" smtClean="0"/>
                  <a:t>Fisher</a:t>
                </a:r>
                <a:r>
                  <a:rPr lang="ro-RO" sz="2200" dirty="0" smtClean="0"/>
                  <a:t>: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𝑧</m:t>
                    </m:r>
                    <m:r>
                      <a:rPr lang="en-US" sz="22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200" b="0" i="1" smtClean="0">
                            <a:latin typeface="Cambria Math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en-US" sz="22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b="0" i="0" smtClean="0">
                            <a:latin typeface="Cambria Math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US" sz="22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1+ 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𝑟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1 − 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𝑟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200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𝑧</m:t>
                    </m:r>
                    <m:rad>
                      <m:radPr>
                        <m:degHide m:val="on"/>
                        <m:ctrlPr>
                          <a:rPr lang="en-US" sz="2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2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200" b="0" i="1" smtClean="0">
                            <a:latin typeface="Cambria Math"/>
                          </a:rPr>
                          <m:t>−3</m:t>
                        </m:r>
                      </m:e>
                    </m:rad>
                  </m:oMath>
                </a14:m>
                <a:endParaRPr lang="en-US" sz="2200" dirty="0" smtClean="0"/>
              </a:p>
              <a:p>
                <a:r>
                  <a:rPr lang="ro-RO" sz="2200" dirty="0" smtClean="0"/>
                  <a:t>În cazul în care avem n </a:t>
                </a:r>
                <a:r>
                  <a:rPr lang="en-US" sz="2200" dirty="0" smtClean="0"/>
                  <a:t>&lt; 30 se </a:t>
                </a:r>
                <a:r>
                  <a:rPr lang="en-US" sz="2200" dirty="0" err="1" smtClean="0"/>
                  <a:t>aplic</a:t>
                </a:r>
                <a:r>
                  <a:rPr lang="ro-RO" sz="2200" dirty="0" smtClean="0"/>
                  <a:t>ă formula: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𝑟</m:t>
                    </m:r>
                    <m:rad>
                      <m:radPr>
                        <m:degHide m:val="on"/>
                        <m:ctrlPr>
                          <a:rPr lang="en-US" sz="2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2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sz="2200" b="0" i="1" smtClean="0">
                                <a:latin typeface="Cambria Math"/>
                              </a:rPr>
                              <m:t> − 2</m:t>
                            </m:r>
                          </m:num>
                          <m:den>
                            <m:r>
                              <a:rPr lang="en-US" sz="2200" b="0" i="1" smtClean="0">
                                <a:latin typeface="Cambria Math"/>
                              </a:rPr>
                              <m:t>1 − </m:t>
                            </m:r>
                            <m:sSup>
                              <m:sSupPr>
                                <m:ctrlPr>
                                  <a:rPr lang="en-US" sz="22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22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</m:oMath>
                </a14:m>
                <a:endParaRPr lang="en-US" sz="2200" dirty="0" smtClean="0"/>
              </a:p>
              <a:p>
                <a:r>
                  <a:rPr lang="ro-RO" sz="2200" dirty="0" smtClean="0"/>
                  <a:t>Gradele de libertate se calculează astfel: G.L. 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𝑛</m:t>
                    </m:r>
                    <m:r>
                      <a:rPr lang="en-US" sz="2200" i="1">
                        <a:latin typeface="Cambria Math"/>
                      </a:rPr>
                      <m:t> − 2</m:t>
                    </m:r>
                  </m:oMath>
                </a14:m>
                <a:endParaRPr lang="ro-RO" sz="2200" dirty="0" smtClean="0"/>
              </a:p>
              <a:p>
                <a:r>
                  <a:rPr lang="ro-RO" sz="2200" dirty="0" smtClean="0"/>
                  <a:t>După calculul lui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o-RO" sz="2200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ro-RO" sz="2200" b="0" i="1" smtClean="0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ro-RO" sz="2200" dirty="0" smtClean="0"/>
                  <a:t> se aplică testul ipotezei nule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776808" y="1651592"/>
                <a:ext cx="7467600" cy="4873752"/>
              </a:xfrm>
              <a:blipFill rotWithShape="1">
                <a:blip r:embed="rId2"/>
                <a:stretch>
                  <a:fillRect l="-245" t="-751" r="-179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8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67544" y="2132856"/>
                <a:ext cx="7467600" cy="2952328"/>
              </a:xfrm>
            </p:spPr>
            <p:txBody>
              <a:bodyPr>
                <a:normAutofit/>
              </a:bodyPr>
              <a:lstStyle/>
              <a:p>
                <a:r>
                  <a:rPr lang="ro-RO" sz="2200" dirty="0" smtClean="0"/>
                  <a:t>Pentru a pune la punct un program în C care să calculeze coeficientul de corelaţie şi să determine în ce măsură este el semnificativ diferit de 0 am lucrat cu fişiere</a:t>
                </a:r>
              </a:p>
              <a:p>
                <a:r>
                  <a:rPr lang="ro-RO" sz="2200" dirty="0" smtClean="0"/>
                  <a:t>Datele de analizat sunt citite dintr-un fişier şi valorile cu care este comparat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o-RO" sz="2200" b="0" i="1" smtClean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ro-RO" sz="2200" b="0" i="1" smtClean="0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ro-RO" sz="2200" dirty="0" smtClean="0"/>
                  <a:t> în cadrul testului ipotezei nule sunt luate dintr-un al doilea fişier</a:t>
                </a:r>
                <a:endParaRPr lang="en-US" sz="2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67544" y="2132856"/>
                <a:ext cx="7467600" cy="2952328"/>
              </a:xfrm>
              <a:blipFill rotWithShape="1">
                <a:blip r:embed="rId2"/>
                <a:stretch>
                  <a:fillRect l="-327" t="-1240" r="-204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047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Exemplu</a:t>
            </a:r>
            <a:r>
              <a:rPr lang="ro-RO" dirty="0" smtClean="0">
                <a:solidFill>
                  <a:schemeClr val="tx1"/>
                </a:solidFill>
              </a:rPr>
              <a:t> (Caz ipotetic)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Dintr</a:t>
            </a:r>
            <a:r>
              <a:rPr lang="en-US" dirty="0" smtClean="0"/>
              <a:t>-un c</a:t>
            </a:r>
            <a:r>
              <a:rPr lang="ro-RO" dirty="0" smtClean="0"/>
              <a:t>âmp de soia s-au extras săptămânal timp de 7 săptămâni câte o probă randomizată. Măsurând înălţimea probelor s-au obţinut datele din tabelul următor: </a:t>
            </a:r>
            <a:r>
              <a:rPr lang="ro-RO" dirty="0"/>
              <a:t/>
            </a:r>
            <a:br>
              <a:rPr lang="ro-RO" dirty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/>
            </a:r>
            <a:br>
              <a:rPr lang="ro-RO" dirty="0" smtClean="0"/>
            </a:br>
            <a:r>
              <a:rPr lang="ro-RO" dirty="0" smtClean="0"/>
              <a:t>Să se calculeze coeficientul de corelaţie şi să se testeze dacă există diferenţe semnificative între r şi 0.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9676158"/>
                  </p:ext>
                </p:extLst>
              </p:nvPr>
            </p:nvGraphicFramePr>
            <p:xfrm>
              <a:off x="899592" y="3429000"/>
              <a:ext cx="7704000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64000"/>
                    <a:gridCol w="720000"/>
                    <a:gridCol w="720000"/>
                    <a:gridCol w="720000"/>
                    <a:gridCol w="720000"/>
                    <a:gridCol w="720000"/>
                    <a:gridCol w="720000"/>
                    <a:gridCol w="720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Vârsta în săptămâni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o-RO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6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7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Înălţimea (cm)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o-RO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o-RO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o-RO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13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16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23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33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38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40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9676158"/>
                  </p:ext>
                </p:extLst>
              </p:nvPr>
            </p:nvGraphicFramePr>
            <p:xfrm>
              <a:off x="899592" y="3429000"/>
              <a:ext cx="7704000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64000"/>
                    <a:gridCol w="720000"/>
                    <a:gridCol w="720000"/>
                    <a:gridCol w="720000"/>
                    <a:gridCol w="720000"/>
                    <a:gridCol w="720000"/>
                    <a:gridCol w="720000"/>
                    <a:gridCol w="7200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29" t="-8197" r="-189245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4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6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7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29" t="-110000" r="-189245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5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13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16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23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33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38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o-RO" dirty="0" smtClean="0"/>
                            <a:t>40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3378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690</TotalTime>
  <Words>993</Words>
  <Application>Microsoft Office PowerPoint</Application>
  <PresentationFormat>Expunere pe ecran (4:3)</PresentationFormat>
  <Paragraphs>70</Paragraphs>
  <Slides>19</Slides>
  <Notes>0</Notes>
  <HiddenSlides>0</HiddenSlides>
  <MMClips>0</MMClips>
  <ScaleCrop>false</ScaleCrop>
  <HeadingPairs>
    <vt:vector size="6" baseType="variant">
      <vt:variant>
        <vt:lpstr>Temă</vt:lpstr>
      </vt:variant>
      <vt:variant>
        <vt:i4>1</vt:i4>
      </vt:variant>
      <vt:variant>
        <vt:lpstr>Servere OLE încorporate</vt:lpstr>
      </vt:variant>
      <vt:variant>
        <vt:i4>1</vt:i4>
      </vt:variant>
      <vt:variant>
        <vt:lpstr>Titluri diapozitive</vt:lpstr>
      </vt:variant>
      <vt:variant>
        <vt:i4>19</vt:i4>
      </vt:variant>
    </vt:vector>
  </HeadingPairs>
  <TitlesOfParts>
    <vt:vector size="21" baseType="lpstr">
      <vt:lpstr>Oriel</vt:lpstr>
      <vt:lpstr>Worksheet</vt:lpstr>
      <vt:lpstr>Coeficientul de corelaţie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Exemplu (Caz ipotetic)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Bibliografie</vt:lpstr>
      <vt:lpstr>Mulţumesc pentru atenţie!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Coeficientul de corelaţie</dc:title>
  <dc:creator>Nellie</dc:creator>
  <cp:lastModifiedBy>Valentin</cp:lastModifiedBy>
  <cp:revision>57</cp:revision>
  <dcterms:created xsi:type="dcterms:W3CDTF">2015-04-08T10:26:13Z</dcterms:created>
  <dcterms:modified xsi:type="dcterms:W3CDTF">2015-05-26T05:53:43Z</dcterms:modified>
</cp:coreProperties>
</file>